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31"/>
  </p:notesMasterIdLst>
  <p:handoutMasterIdLst>
    <p:handoutMasterId r:id="rId32"/>
  </p:handoutMasterIdLst>
  <p:sldIdLst>
    <p:sldId id="295" r:id="rId5"/>
    <p:sldId id="296" r:id="rId6"/>
    <p:sldId id="297" r:id="rId7"/>
    <p:sldId id="298" r:id="rId8"/>
    <p:sldId id="299" r:id="rId9"/>
    <p:sldId id="300" r:id="rId10"/>
    <p:sldId id="309" r:id="rId11"/>
    <p:sldId id="301" r:id="rId12"/>
    <p:sldId id="308" r:id="rId13"/>
    <p:sldId id="302" r:id="rId14"/>
    <p:sldId id="303" r:id="rId15"/>
    <p:sldId id="304" r:id="rId16"/>
    <p:sldId id="305" r:id="rId17"/>
    <p:sldId id="306" r:id="rId18"/>
    <p:sldId id="307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294" r:id="rId30"/>
  </p:sldIdLst>
  <p:sldSz cx="12192000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95" d="100"/>
          <a:sy n="95" d="100"/>
        </p:scale>
        <p:origin x="-5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08/05/24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08/05/24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=""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08/05/24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08/05/24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=""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=""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=""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=""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x-none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08/05/24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x-none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08/05/24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x-none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08/05/24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x-none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08/05/24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08/05/24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08/05/24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=""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08/05/24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08/05/24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08/05/24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=""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08/05/24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08/05/24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08/05/24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=""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08/05/24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08/05/24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08/05/24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08/05/24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08/05/24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=""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=""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08/05/24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‹n.›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1940" y="1229502"/>
            <a:ext cx="6319291" cy="1043725"/>
          </a:xfrm>
        </p:spPr>
        <p:txBody>
          <a:bodyPr>
            <a:noAutofit/>
          </a:bodyPr>
          <a:lstStyle/>
          <a:p>
            <a:pPr algn="ctr"/>
            <a:r>
              <a:rPr lang="it-IT" sz="5300" dirty="0" smtClean="0"/>
              <a:t>LE LINEE GUIDA SICOB</a:t>
            </a:r>
            <a:endParaRPr lang="it-IT" sz="5300" dirty="0"/>
          </a:p>
        </p:txBody>
      </p:sp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1940" y="4274314"/>
            <a:ext cx="6319291" cy="225072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it-IT" sz="4400" b="1" dirty="0">
                <a:solidFill>
                  <a:srgbClr val="FFC000"/>
                </a:solidFill>
              </a:rPr>
              <a:t>DR. GIACOMO PIATTO</a:t>
            </a:r>
          </a:p>
          <a:p>
            <a:endParaRPr lang="it-IT" sz="2800" b="1" dirty="0">
              <a:solidFill>
                <a:srgbClr val="FFC000"/>
              </a:solidFill>
            </a:endParaRPr>
          </a:p>
          <a:p>
            <a:pPr algn="ctr"/>
            <a:r>
              <a:rPr lang="it-IT" sz="2800" b="1" dirty="0">
                <a:solidFill>
                  <a:srgbClr val="FFC000"/>
                </a:solidFill>
              </a:rPr>
              <a:t>UOC CHIRURGIA GENERALE E D’URGENZA</a:t>
            </a:r>
          </a:p>
          <a:p>
            <a:pPr algn="ctr"/>
            <a:endParaRPr lang="it-IT" sz="2800" b="1" dirty="0">
              <a:solidFill>
                <a:srgbClr val="FFC000"/>
              </a:solidFill>
            </a:endParaRPr>
          </a:p>
          <a:p>
            <a:pPr algn="ctr"/>
            <a:r>
              <a:rPr lang="it-IT" sz="2800" b="1" dirty="0">
                <a:solidFill>
                  <a:srgbClr val="FFC000"/>
                </a:solidFill>
              </a:rPr>
              <a:t>OSPEDALE DI MONTEBELLUNA (TV)</a:t>
            </a:r>
          </a:p>
        </p:txBody>
      </p:sp>
    </p:spTree>
    <p:extLst>
      <p:ext uri="{BB962C8B-B14F-4D97-AF65-F5344CB8AC3E}">
        <p14:creationId xmlns:p14="http://schemas.microsoft.com/office/powerpoint/2010/main" val="553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3587" cy="1011793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6267" y="191164"/>
            <a:ext cx="1106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2400" b="1" dirty="0" smtClean="0">
                <a:sym typeface="Wingdings"/>
              </a:rPr>
              <a:t>METODOLOGIA (2)</a:t>
            </a:r>
            <a:endParaRPr lang="it-IT" sz="2400" b="1" dirty="0">
              <a:sym typeface="Wingdings"/>
            </a:endParaRPr>
          </a:p>
        </p:txBody>
      </p:sp>
      <p:pic>
        <p:nvPicPr>
          <p:cNvPr id="6" name="Immagine 5" descr="Schermata 2024-01-21 alle 16.16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42" y="0"/>
            <a:ext cx="2028658" cy="1060261"/>
          </a:xfrm>
          <a:prstGeom prst="rect">
            <a:avLst/>
          </a:prstGeom>
        </p:spPr>
      </p:pic>
      <p:pic>
        <p:nvPicPr>
          <p:cNvPr id="7" name="Immagine 6" descr="Schermata 2024-01-22 alle 15.59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6" y="342315"/>
            <a:ext cx="3884882" cy="3075799"/>
          </a:xfrm>
          <a:prstGeom prst="rect">
            <a:avLst/>
          </a:prstGeom>
        </p:spPr>
      </p:pic>
      <p:pic>
        <p:nvPicPr>
          <p:cNvPr id="8" name="Immagine 7" descr="Schermata 2024-01-22 alle 16.00.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5" y="3500639"/>
            <a:ext cx="3853492" cy="3183597"/>
          </a:xfrm>
          <a:prstGeom prst="rect">
            <a:avLst/>
          </a:prstGeom>
        </p:spPr>
      </p:pic>
      <p:pic>
        <p:nvPicPr>
          <p:cNvPr id="9" name="Immagine 8" descr="Schermata 2024-01-22 alle 16.00.2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06" y="806195"/>
            <a:ext cx="3870868" cy="1749581"/>
          </a:xfrm>
          <a:prstGeom prst="rect">
            <a:avLst/>
          </a:prstGeom>
        </p:spPr>
      </p:pic>
      <p:pic>
        <p:nvPicPr>
          <p:cNvPr id="10" name="Immagine 9" descr="Schermata 2024-01-22 alle 16.00.5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81" y="3729978"/>
            <a:ext cx="3876253" cy="1520980"/>
          </a:xfrm>
          <a:prstGeom prst="rect">
            <a:avLst/>
          </a:prstGeom>
        </p:spPr>
      </p:pic>
      <p:pic>
        <p:nvPicPr>
          <p:cNvPr id="11" name="Immagine 10" descr="Schermata 2024-01-22 alle 16.01.0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93" y="2122075"/>
            <a:ext cx="3869394" cy="754692"/>
          </a:xfrm>
          <a:prstGeom prst="rect">
            <a:avLst/>
          </a:prstGeom>
        </p:spPr>
      </p:pic>
      <p:pic>
        <p:nvPicPr>
          <p:cNvPr id="12" name="Immagine 11" descr="Schermata 2024-01-22 alle 16.01.1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04" y="3593577"/>
            <a:ext cx="3902253" cy="17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8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3587" cy="1011793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6267" y="191164"/>
            <a:ext cx="1106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2400" b="1" dirty="0" smtClean="0">
                <a:sym typeface="Wingdings"/>
              </a:rPr>
              <a:t>METODOLOGIA (3)</a:t>
            </a:r>
            <a:endParaRPr lang="it-IT" sz="2400" b="1" dirty="0">
              <a:sym typeface="Wingdings"/>
            </a:endParaRPr>
          </a:p>
        </p:txBody>
      </p:sp>
      <p:pic>
        <p:nvPicPr>
          <p:cNvPr id="6" name="Immagine 5" descr="Schermata 2024-01-21 alle 16.16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42" y="0"/>
            <a:ext cx="2028658" cy="1060261"/>
          </a:xfrm>
          <a:prstGeom prst="rect">
            <a:avLst/>
          </a:prstGeom>
        </p:spPr>
      </p:pic>
      <p:pic>
        <p:nvPicPr>
          <p:cNvPr id="7" name="Immagine 6" descr="GRADE blue1_0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8333" r="15303" b="9167"/>
          <a:stretch/>
        </p:blipFill>
        <p:spPr>
          <a:xfrm>
            <a:off x="4349749" y="694103"/>
            <a:ext cx="3444875" cy="122677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93084" y="1729541"/>
            <a:ext cx="107943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GRADE</a:t>
            </a:r>
            <a:r>
              <a:rPr lang="it-IT" dirty="0" smtClean="0"/>
              <a:t>: GRADING </a:t>
            </a:r>
            <a:r>
              <a:rPr lang="it-IT" dirty="0"/>
              <a:t>OF RECOMMENDATIONS, ASSESSMENT, DEVELOPMENT AND </a:t>
            </a:r>
            <a:r>
              <a:rPr lang="it-IT" dirty="0" smtClean="0"/>
              <a:t>EVALUATIONS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742950" lvl="1" indent="-285750">
              <a:buFont typeface="Arial"/>
              <a:buChar char="•"/>
            </a:pPr>
            <a:r>
              <a:rPr lang="it-IT" b="1" dirty="0" smtClean="0"/>
              <a:t>RIDURRE</a:t>
            </a:r>
            <a:r>
              <a:rPr lang="it-IT" dirty="0" smtClean="0"/>
              <a:t> </a:t>
            </a:r>
            <a:r>
              <a:rPr lang="it-IT" dirty="0" smtClean="0"/>
              <a:t>IMPATTO OPINIONI PERSONALI E PREGIUDIZI SU RACCOMANDAZIONI</a:t>
            </a:r>
          </a:p>
          <a:p>
            <a:pPr marL="742950" lvl="1" indent="-285750">
              <a:buFont typeface="Arial"/>
              <a:buChar char="•"/>
            </a:pPr>
            <a:endParaRPr lang="it-IT" dirty="0"/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GARANTIRE MAGGIORE ADERENZA ALLE </a:t>
            </a:r>
            <a:r>
              <a:rPr lang="it-IT" b="1" dirty="0" smtClean="0"/>
              <a:t>EVIDENZE</a:t>
            </a:r>
            <a:r>
              <a:rPr lang="it-IT" dirty="0" smtClean="0"/>
              <a:t>, DERVIATE DA STUDI METODOLOGICAMENTE VALIDI</a:t>
            </a:r>
          </a:p>
          <a:p>
            <a:pPr marL="742950" lvl="1" indent="-285750">
              <a:buFont typeface="Arial"/>
              <a:buChar char="•"/>
            </a:pPr>
            <a:endParaRPr lang="it-IT" dirty="0"/>
          </a:p>
          <a:p>
            <a:pPr marL="742950" lvl="1" indent="-285750">
              <a:buFont typeface="Arial"/>
              <a:buChar char="•"/>
            </a:pPr>
            <a:r>
              <a:rPr lang="it-IT" b="1" dirty="0" smtClean="0"/>
              <a:t>STEP 1</a:t>
            </a:r>
            <a:r>
              <a:rPr lang="it-IT" dirty="0" smtClean="0"/>
              <a:t>: </a:t>
            </a:r>
            <a:r>
              <a:rPr lang="it-IT" b="1" dirty="0" smtClean="0"/>
              <a:t>SCOPING</a:t>
            </a:r>
            <a:r>
              <a:rPr lang="it-IT" dirty="0" smtClean="0"/>
              <a:t> </a:t>
            </a:r>
            <a:r>
              <a:rPr lang="it-IT" dirty="0" smtClean="0">
                <a:sym typeface="Wingdings"/>
              </a:rPr>
              <a:t> OBIETTIVI, POPOLAZIONE TARGET E OPERATORI COINVOLTI</a:t>
            </a:r>
          </a:p>
          <a:p>
            <a:pPr marL="742950" lvl="1" indent="-285750">
              <a:buFont typeface="Arial"/>
              <a:buChar char="•"/>
            </a:pPr>
            <a:endParaRPr lang="it-IT" dirty="0">
              <a:sym typeface="Wingdings"/>
            </a:endParaRPr>
          </a:p>
          <a:p>
            <a:pPr marL="742950" lvl="1" indent="-285750">
              <a:buFont typeface="Arial"/>
              <a:buChar char="•"/>
            </a:pPr>
            <a:r>
              <a:rPr lang="it-IT" b="1" dirty="0" smtClean="0">
                <a:sym typeface="Wingdings"/>
              </a:rPr>
              <a:t>STEP 2</a:t>
            </a:r>
            <a:r>
              <a:rPr lang="it-IT" dirty="0" smtClean="0">
                <a:sym typeface="Wingdings"/>
              </a:rPr>
              <a:t>: </a:t>
            </a:r>
            <a:r>
              <a:rPr lang="it-IT" b="1" dirty="0" smtClean="0">
                <a:sym typeface="Wingdings"/>
              </a:rPr>
              <a:t>PICO (PATIENT, INTERVENTION, COMPARATOR, OUTCOME)</a:t>
            </a:r>
            <a:r>
              <a:rPr lang="it-IT" dirty="0" smtClean="0">
                <a:sym typeface="Wingdings"/>
              </a:rPr>
              <a:t>  QUESITI CLINICI LE CUI RISPOSTE DARANNO ORIGINE ALLE RACCOMANDAZIONI</a:t>
            </a:r>
          </a:p>
          <a:p>
            <a:pPr marL="742950" lvl="1" indent="-285750">
              <a:buFont typeface="Arial"/>
              <a:buChar char="•"/>
            </a:pPr>
            <a:endParaRPr lang="it-IT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88148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3587" cy="1011793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pic>
        <p:nvPicPr>
          <p:cNvPr id="5" name="Immagine 4" descr="Schermata 2024-01-21 alle 16.16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42" y="0"/>
            <a:ext cx="2028658" cy="106026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46267" y="191164"/>
            <a:ext cx="1106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2400" b="1" dirty="0" smtClean="0">
                <a:sym typeface="Wingdings"/>
              </a:rPr>
              <a:t>METODOLOGIA GRADE: SCOPING</a:t>
            </a:r>
            <a:endParaRPr lang="it-IT" sz="2400" b="1" dirty="0">
              <a:sym typeface="Wingding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3084" y="1672929"/>
            <a:ext cx="10774172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SCOPO</a:t>
            </a:r>
            <a:r>
              <a:rPr lang="it-IT" dirty="0" smtClean="0"/>
              <a:t>: RIFERIMENTO PER IL TRATTAMENTO CHIRURGICO DELL’OBESITÀ E DELLE PATOLOGIE AD ESSA ASSOCIATE</a:t>
            </a:r>
          </a:p>
          <a:p>
            <a:pPr marL="285750" indent="-285750">
              <a:buFont typeface="Arial"/>
              <a:buChar char="•"/>
            </a:pPr>
            <a:endParaRPr lang="it-IT" b="1" dirty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TARGET</a:t>
            </a:r>
            <a:r>
              <a:rPr lang="it-IT" dirty="0" smtClean="0"/>
              <a:t>: PERSONE AFFETTE DA OBESITÀ DI ETÀ SUPERIORE AI 12 ANNI</a:t>
            </a:r>
          </a:p>
          <a:p>
            <a:pPr marL="285750" indent="-285750">
              <a:buFont typeface="Arial"/>
              <a:buChar char="•"/>
            </a:pPr>
            <a:endParaRPr lang="it-IT" b="1" dirty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TEMI</a:t>
            </a:r>
            <a:r>
              <a:rPr lang="it-IT" dirty="0" smtClean="0"/>
              <a:t>: </a:t>
            </a:r>
          </a:p>
          <a:p>
            <a:pPr marL="742950" lvl="1" indent="-285750">
              <a:buFont typeface="Arial"/>
              <a:buChar char="•"/>
            </a:pPr>
            <a:endParaRPr lang="it-IT" dirty="0"/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INDICAZIONI ALL’INTERVENTO</a:t>
            </a:r>
          </a:p>
          <a:p>
            <a:pPr marL="742950" lvl="1" indent="-285750">
              <a:buFont typeface="Arial"/>
              <a:buChar char="•"/>
            </a:pPr>
            <a:endParaRPr lang="it-IT" dirty="0"/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GESTIONE PRE-, PERI-, POST-OPERATORIA</a:t>
            </a:r>
          </a:p>
          <a:p>
            <a:pPr marL="742950" lvl="1" indent="-285750">
              <a:buFont typeface="Arial"/>
              <a:buChar char="•"/>
            </a:pPr>
            <a:endParaRPr lang="it-IT" dirty="0"/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TIPOLOGIA DI INTERVENTO CHIRURGICO</a:t>
            </a:r>
          </a:p>
          <a:p>
            <a:pPr marL="285750" indent="-285750">
              <a:buFont typeface="Arial"/>
              <a:buChar char="•"/>
            </a:pPr>
            <a:endParaRPr lang="it-IT" b="1" dirty="0" smtClean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UTILIZZATORI</a:t>
            </a:r>
            <a:r>
              <a:rPr lang="it-IT" dirty="0" smtClean="0"/>
              <a:t>: MEDICI, INFERMIERI, DIETISTI, PSICOLOGICI, EDUCATORI IMPEGNATI IN </a:t>
            </a:r>
            <a:r>
              <a:rPr lang="it-IT" u="sng" dirty="0" smtClean="0"/>
              <a:t>STRUTTURE SPECIALISTICHE </a:t>
            </a:r>
            <a:r>
              <a:rPr lang="it-IT" dirty="0" smtClean="0"/>
              <a:t>CHIRURGICHE ED ENDOCRINOLOGICHE E NEL </a:t>
            </a:r>
            <a:r>
              <a:rPr lang="it-IT" u="sng" dirty="0" smtClean="0"/>
              <a:t>TERRITORIO</a:t>
            </a:r>
            <a:r>
              <a:rPr lang="it-IT" dirty="0" smtClean="0"/>
              <a:t>, MEDICI DI MEDICINA GENERALE, </a:t>
            </a:r>
            <a:r>
              <a:rPr lang="it-IT" u="sng" dirty="0" smtClean="0"/>
              <a:t>PAZIENTI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148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3587" cy="1011793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pic>
        <p:nvPicPr>
          <p:cNvPr id="5" name="Immagine 4" descr="Schermata 2024-01-21 alle 16.16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42" y="0"/>
            <a:ext cx="2028658" cy="106026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46267" y="191164"/>
            <a:ext cx="1106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2400" b="1" dirty="0" smtClean="0">
                <a:sym typeface="Wingdings"/>
              </a:rPr>
              <a:t>METODOLOGIA GRADE: PICO (1)</a:t>
            </a:r>
            <a:endParaRPr lang="it-IT" sz="2400" b="1" dirty="0">
              <a:sym typeface="Wingdings"/>
            </a:endParaRPr>
          </a:p>
        </p:txBody>
      </p:sp>
      <p:pic>
        <p:nvPicPr>
          <p:cNvPr id="7" name="Immagine 6" descr="Schermata 2023-08-17 alle 14.42.2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17350" r="7031"/>
          <a:stretch/>
        </p:blipFill>
        <p:spPr>
          <a:xfrm>
            <a:off x="282246" y="1131405"/>
            <a:ext cx="10541000" cy="529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8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3587" cy="1011793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6267" y="191164"/>
            <a:ext cx="1106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2400" b="1" dirty="0" smtClean="0">
                <a:sym typeface="Wingdings"/>
              </a:rPr>
              <a:t>METODOLOGIA GRADE: PICO (2)</a:t>
            </a:r>
            <a:endParaRPr lang="it-IT" sz="2400" b="1" dirty="0">
              <a:sym typeface="Wingding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3084" y="1729541"/>
            <a:ext cx="107943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PER OGNI DOMANDA, IL GRUPPO DI ESPERTI DEFINISCE UNA SERIE DI </a:t>
            </a:r>
            <a:r>
              <a:rPr lang="it-IT" b="1" dirty="0" smtClean="0"/>
              <a:t>ESITI CLINICI </a:t>
            </a:r>
            <a:r>
              <a:rPr lang="it-IT" dirty="0" smtClean="0"/>
              <a:t>(OUTCOME), POTENZIALMENTE </a:t>
            </a:r>
            <a:r>
              <a:rPr lang="it-IT" b="1" dirty="0" smtClean="0"/>
              <a:t>RILEVANTI</a:t>
            </a:r>
            <a:r>
              <a:rPr lang="it-IT" dirty="0" smtClean="0"/>
              <a:t> PER LA SCELTA DELLE DIFFERENTI OPZIONI CLINICHE</a:t>
            </a:r>
          </a:p>
          <a:p>
            <a:pPr marL="285750" indent="-285750">
              <a:buFont typeface="Arial"/>
              <a:buChar char="•"/>
            </a:pPr>
            <a:endParaRPr lang="it-IT" dirty="0" smtClean="0"/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OGNI ESITO VIENE VALUTATO (VOTATO, DA 1 A 9) DA TUTTI I MEMBRI DEL PANEL IN BASE ALLA SUA IMPORTANZA</a:t>
            </a:r>
          </a:p>
          <a:p>
            <a:pPr marL="285750" indent="-285750">
              <a:buFont typeface="Arial"/>
              <a:buChar char="•"/>
            </a:pPr>
            <a:endParaRPr lang="it-IT" dirty="0" smtClean="0"/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GLI OUTCOME CON PUNTEGGIO ≥ 7 VENGONO CONSIDERATI “</a:t>
            </a:r>
            <a:r>
              <a:rPr lang="it-IT" b="1" dirty="0" smtClean="0"/>
              <a:t>CRITICI</a:t>
            </a:r>
            <a:r>
              <a:rPr lang="it-IT" dirty="0" smtClean="0"/>
              <a:t>” E SU DI ESSI SI SVILUPPA LA RACCOMANDAZIONE</a:t>
            </a:r>
          </a:p>
          <a:p>
            <a:endParaRPr lang="it-IT" dirty="0"/>
          </a:p>
        </p:txBody>
      </p:sp>
      <p:pic>
        <p:nvPicPr>
          <p:cNvPr id="7" name="Immagine 6" descr="Schermata 2024-01-21 alle 16.16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42" y="0"/>
            <a:ext cx="2028658" cy="106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8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3587" cy="1011793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6267" y="191164"/>
            <a:ext cx="1106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2400" b="1" dirty="0" smtClean="0">
                <a:sym typeface="Wingdings"/>
              </a:rPr>
              <a:t>METODOLOGIA GRADE: PICO (3)</a:t>
            </a:r>
            <a:endParaRPr lang="it-IT" sz="2400" b="1" dirty="0">
              <a:sym typeface="Wingdings"/>
            </a:endParaRPr>
          </a:p>
        </p:txBody>
      </p:sp>
      <p:pic>
        <p:nvPicPr>
          <p:cNvPr id="6" name="Immagine 5" descr="Schermata 2024-01-21 alle 16.16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42" y="0"/>
            <a:ext cx="2028658" cy="1060261"/>
          </a:xfrm>
          <a:prstGeom prst="rect">
            <a:avLst/>
          </a:prstGeom>
        </p:spPr>
      </p:pic>
      <p:pic>
        <p:nvPicPr>
          <p:cNvPr id="8" name="Immagine 7" descr="Schermata 2024-01-25 alle 09.27.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1193800"/>
            <a:ext cx="79502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8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3587" cy="1011793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6267" y="191164"/>
            <a:ext cx="1106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2400" b="1" dirty="0" smtClean="0">
                <a:sym typeface="Wingdings"/>
              </a:rPr>
              <a:t>METODOLOGIA GRADE: PRISMA</a:t>
            </a:r>
            <a:endParaRPr lang="it-IT" sz="2400" b="1" dirty="0">
              <a:sym typeface="Wingding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8959" y="5934670"/>
            <a:ext cx="1077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OGNI </a:t>
            </a:r>
            <a:r>
              <a:rPr lang="it-IT" b="1" dirty="0" smtClean="0"/>
              <a:t>OUTCOME</a:t>
            </a:r>
            <a:r>
              <a:rPr lang="it-IT" dirty="0" smtClean="0"/>
              <a:t> </a:t>
            </a:r>
            <a:r>
              <a:rPr lang="it-IT" b="1" dirty="0" smtClean="0"/>
              <a:t>CRITICO</a:t>
            </a:r>
            <a:r>
              <a:rPr lang="it-IT" dirty="0" smtClean="0"/>
              <a:t> VIENE CONDOTTA DAL TEAM DI REVISIONE DELLE EVIDENZE UNA </a:t>
            </a:r>
            <a:r>
              <a:rPr lang="it-IT" b="1" dirty="0" smtClean="0"/>
              <a:t>SYSTEMATIC REVIEW</a:t>
            </a:r>
            <a:r>
              <a:rPr lang="it-IT" dirty="0" smtClean="0"/>
              <a:t> DELLA LETTERATURA SECONDO IL METODO </a:t>
            </a:r>
            <a:r>
              <a:rPr lang="it-IT" b="1" dirty="0" smtClean="0"/>
              <a:t>PRISMA</a:t>
            </a:r>
            <a:r>
              <a:rPr lang="it-IT" dirty="0" smtClean="0"/>
              <a:t> (PREFERRED REPORTING ITEM FOR SYSTEMATIC REVIEW AND META-ANALYSIS)</a:t>
            </a:r>
            <a:endParaRPr lang="it-IT" dirty="0"/>
          </a:p>
        </p:txBody>
      </p:sp>
      <p:pic>
        <p:nvPicPr>
          <p:cNvPr id="7" name="Immagine 6" descr="Schermata 2024-01-21 alle 16.16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42" y="0"/>
            <a:ext cx="2028658" cy="1060261"/>
          </a:xfrm>
          <a:prstGeom prst="rect">
            <a:avLst/>
          </a:prstGeom>
        </p:spPr>
      </p:pic>
      <p:pic>
        <p:nvPicPr>
          <p:cNvPr id="8" name="Immagine 7" descr="PRISMA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2" b="17129"/>
          <a:stretch/>
        </p:blipFill>
        <p:spPr>
          <a:xfrm>
            <a:off x="3409950" y="650875"/>
            <a:ext cx="5299364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8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3587" cy="1011793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46267" y="191164"/>
            <a:ext cx="1106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2400" b="1" dirty="0" smtClean="0">
                <a:sym typeface="Wingdings"/>
              </a:rPr>
              <a:t>METODOLOGIA GRADE: TABELLA DELLE EVIDENZE</a:t>
            </a:r>
            <a:endParaRPr lang="it-IT" sz="2400" b="1" dirty="0">
              <a:sym typeface="Wingdings"/>
            </a:endParaRPr>
          </a:p>
        </p:txBody>
      </p:sp>
      <p:pic>
        <p:nvPicPr>
          <p:cNvPr id="7" name="Immagine 6" descr="Schermata 2024-01-24 alle 22.04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32" y="1282700"/>
            <a:ext cx="11697368" cy="4117552"/>
          </a:xfrm>
          <a:prstGeom prst="rect">
            <a:avLst/>
          </a:prstGeom>
        </p:spPr>
      </p:pic>
      <p:sp>
        <p:nvSpPr>
          <p:cNvPr id="8" name="Cornice 7"/>
          <p:cNvSpPr/>
          <p:nvPr/>
        </p:nvSpPr>
        <p:spPr>
          <a:xfrm>
            <a:off x="930727" y="1310105"/>
            <a:ext cx="4517573" cy="3373020"/>
          </a:xfrm>
          <a:prstGeom prst="frame">
            <a:avLst>
              <a:gd name="adj1" fmla="val 243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ornice 8"/>
          <p:cNvSpPr/>
          <p:nvPr/>
        </p:nvSpPr>
        <p:spPr>
          <a:xfrm>
            <a:off x="6537158" y="1310106"/>
            <a:ext cx="3876842" cy="3373020"/>
          </a:xfrm>
          <a:prstGeom prst="frame">
            <a:avLst>
              <a:gd name="adj1" fmla="val 243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giù 9"/>
          <p:cNvSpPr/>
          <p:nvPr/>
        </p:nvSpPr>
        <p:spPr>
          <a:xfrm>
            <a:off x="1017270" y="4747895"/>
            <a:ext cx="822960" cy="8229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11" name="Freccia giù 10"/>
          <p:cNvSpPr/>
          <p:nvPr/>
        </p:nvSpPr>
        <p:spPr>
          <a:xfrm>
            <a:off x="9408795" y="4741545"/>
            <a:ext cx="822960" cy="8229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69875" y="5587999"/>
            <a:ext cx="487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FATTORI INFLUENZANTI LA QUALITÀ DELLE PROVE</a:t>
            </a:r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318375" y="5581649"/>
            <a:ext cx="379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DIMENSIONE DEGLI EFFETTI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3218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3587" cy="1011793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6267" y="191164"/>
            <a:ext cx="1106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2400" b="1" dirty="0" smtClean="0">
                <a:sym typeface="Wingdings"/>
              </a:rPr>
              <a:t>METODOLOGIA GRADE: EVIDENCE TO DECISION (1)</a:t>
            </a:r>
            <a:endParaRPr lang="it-IT" sz="2400" b="1" dirty="0">
              <a:sym typeface="Wingdings"/>
            </a:endParaRPr>
          </a:p>
        </p:txBody>
      </p:sp>
      <p:pic>
        <p:nvPicPr>
          <p:cNvPr id="6" name="Immagine 5" descr="Schermata 2024-01-21 alle 16.16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42" y="0"/>
            <a:ext cx="2028658" cy="106026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93084" y="1729541"/>
            <a:ext cx="10814493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PROCESSO </a:t>
            </a:r>
            <a:r>
              <a:rPr lang="it-IT" b="1" dirty="0" smtClean="0"/>
              <a:t>EVIDENCE TO DECISION </a:t>
            </a:r>
            <a:r>
              <a:rPr lang="it-IT" dirty="0" smtClean="0">
                <a:sym typeface="Wingdings"/>
              </a:rPr>
              <a:t> UTILIZZO DI </a:t>
            </a:r>
            <a:r>
              <a:rPr lang="it-IT" b="1" dirty="0" smtClean="0">
                <a:sym typeface="Wingdings"/>
              </a:rPr>
              <a:t>GRADE PRO GDT </a:t>
            </a:r>
            <a:r>
              <a:rPr lang="it-IT" dirty="0" smtClean="0">
                <a:sym typeface="Wingdings"/>
              </a:rPr>
              <a:t>(GUIDLINES DEVELOPMENT TOOL)</a:t>
            </a:r>
          </a:p>
          <a:p>
            <a:pPr marL="285750" indent="-285750">
              <a:buFont typeface="Arial"/>
              <a:buChar char="•"/>
            </a:pPr>
            <a:endParaRPr lang="it-IT" dirty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FRAMEWORK EDT </a:t>
            </a:r>
            <a:r>
              <a:rPr lang="it-IT" dirty="0" smtClean="0">
                <a:sym typeface="Wingdings"/>
              </a:rPr>
              <a:t> </a:t>
            </a:r>
            <a:r>
              <a:rPr lang="it-IT" dirty="0" smtClean="0"/>
              <a:t>SINTESI DEI RISULTATI DELLE SYS REV (E METANALISI) RELATIVAMENTE A </a:t>
            </a:r>
            <a:r>
              <a:rPr lang="it-IT" b="1" dirty="0" smtClean="0"/>
              <a:t>8 PARAMETRI</a:t>
            </a:r>
            <a:r>
              <a:rPr lang="it-IT" dirty="0" smtClean="0"/>
              <a:t>: 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571750" lvl="5" indent="-285750">
              <a:buFont typeface="Arial"/>
              <a:buChar char="•"/>
            </a:pPr>
            <a:r>
              <a:rPr lang="it-IT" dirty="0" smtClean="0"/>
              <a:t>PRIORITÀ DEL PROBLEMA</a:t>
            </a:r>
          </a:p>
          <a:p>
            <a:pPr marL="2571750" lvl="5" indent="-285750">
              <a:buFont typeface="Arial"/>
              <a:buChar char="•"/>
            </a:pPr>
            <a:r>
              <a:rPr lang="it-IT" dirty="0" smtClean="0"/>
              <a:t>EFFETTI DESIDERABILI ED INDESIDERABILI</a:t>
            </a:r>
          </a:p>
          <a:p>
            <a:pPr marL="2571750" lvl="5" indent="-285750">
              <a:buFont typeface="Arial"/>
              <a:buChar char="•"/>
            </a:pPr>
            <a:r>
              <a:rPr lang="it-IT" dirty="0" smtClean="0"/>
              <a:t>CERTEZZA DELLE PROVE</a:t>
            </a:r>
          </a:p>
          <a:p>
            <a:pPr marL="2571750" lvl="5" indent="-285750">
              <a:buFont typeface="Arial"/>
              <a:buChar char="•"/>
            </a:pPr>
            <a:r>
              <a:rPr lang="it-IT" dirty="0" smtClean="0"/>
              <a:t>VALORE ATTRIBUITO DAI PAZIENTI COINVOLTI AGLI ESITI CONSIDERATI</a:t>
            </a:r>
          </a:p>
          <a:p>
            <a:pPr marL="2571750" lvl="5" indent="-285750">
              <a:buFont typeface="Arial"/>
              <a:buChar char="•"/>
            </a:pPr>
            <a:r>
              <a:rPr lang="it-IT" dirty="0" smtClean="0"/>
              <a:t>RISORSE ECONOMICHE NECESSARIE</a:t>
            </a:r>
          </a:p>
          <a:p>
            <a:pPr marL="2571750" lvl="5" indent="-285750">
              <a:buFont typeface="Arial"/>
              <a:buChar char="•"/>
            </a:pPr>
            <a:r>
              <a:rPr lang="it-IT" dirty="0" smtClean="0"/>
              <a:t>EQUITÀ</a:t>
            </a:r>
          </a:p>
          <a:p>
            <a:pPr marL="2571750" lvl="5" indent="-285750">
              <a:buFont typeface="Arial"/>
              <a:buChar char="•"/>
            </a:pPr>
            <a:r>
              <a:rPr lang="it-IT" dirty="0" smtClean="0"/>
              <a:t>ACCETTABILITÀ</a:t>
            </a:r>
          </a:p>
          <a:p>
            <a:pPr marL="2571750" lvl="5" indent="-285750">
              <a:buFont typeface="Arial"/>
              <a:buChar char="•"/>
            </a:pPr>
            <a:r>
              <a:rPr lang="it-IT" dirty="0" smtClean="0"/>
              <a:t>FATTIBILITÀ</a:t>
            </a:r>
            <a:endParaRPr lang="it-IT" dirty="0"/>
          </a:p>
          <a:p>
            <a:pPr marL="2571750" lvl="5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DALLA SINTESI QUALITATIVA DI QUESTI PARAMETRI SI OTTENGONO </a:t>
            </a:r>
            <a:r>
              <a:rPr lang="it-IT" b="1" dirty="0" smtClean="0"/>
              <a:t>DIREZIONE</a:t>
            </a:r>
            <a:r>
              <a:rPr lang="it-IT" dirty="0" smtClean="0"/>
              <a:t> (FAVOREVOLE O SFAVOREVOLE) E </a:t>
            </a:r>
            <a:r>
              <a:rPr lang="it-IT" b="1" dirty="0" smtClean="0"/>
              <a:t>FORZA</a:t>
            </a:r>
            <a:r>
              <a:rPr lang="it-IT" dirty="0" smtClean="0"/>
              <a:t> DELLA RACCOMANDAZIONE</a:t>
            </a:r>
          </a:p>
        </p:txBody>
      </p:sp>
    </p:spTree>
    <p:extLst>
      <p:ext uri="{BB962C8B-B14F-4D97-AF65-F5344CB8AC3E}">
        <p14:creationId xmlns:p14="http://schemas.microsoft.com/office/powerpoint/2010/main" val="413218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3587" cy="1011793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pic>
        <p:nvPicPr>
          <p:cNvPr id="5" name="Immagine 4" descr="Schermata 2024-01-24 alle 22.00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8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2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3587" cy="1011793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46267" y="191164"/>
            <a:ext cx="1106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COSA SONO LE LINEE GUIDA?</a:t>
            </a:r>
          </a:p>
        </p:txBody>
      </p:sp>
      <p:pic>
        <p:nvPicPr>
          <p:cNvPr id="8" name="Immagine 7" descr="Schermata 2024-01-19 alle 18.32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411"/>
            <a:ext cx="5853814" cy="1306774"/>
          </a:xfrm>
          <a:prstGeom prst="rect">
            <a:avLst/>
          </a:prstGeom>
        </p:spPr>
      </p:pic>
      <p:pic>
        <p:nvPicPr>
          <p:cNvPr id="9" name="Immagine 8" descr="Schermata 2024-01-19 alle 18.32.2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1" b="11548"/>
          <a:stretch/>
        </p:blipFill>
        <p:spPr>
          <a:xfrm>
            <a:off x="5931377" y="1096256"/>
            <a:ext cx="6260623" cy="129718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70831" y="2819319"/>
            <a:ext cx="104964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/>
              <a:t>STRUMENTO DI SUPPORTO </a:t>
            </a:r>
            <a:r>
              <a:rPr lang="it-IT" b="1" dirty="0" smtClean="0"/>
              <a:t>DECISIONALE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FINALIZZATE AD ADOTTARE LA </a:t>
            </a:r>
            <a:r>
              <a:rPr lang="it-IT" b="1" dirty="0" smtClean="0"/>
              <a:t>MIGLIORE OPZIONE TERAPEUTICA</a:t>
            </a:r>
            <a:r>
              <a:rPr lang="it-IT" dirty="0" smtClean="0"/>
              <a:t> POSSIBILE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BASANDOSI SU ESPLICITA E </a:t>
            </a:r>
            <a:r>
              <a:rPr lang="it-IT" b="1" dirty="0" smtClean="0"/>
              <a:t>SISTEMATICA</a:t>
            </a:r>
            <a:r>
              <a:rPr lang="it-IT" dirty="0" smtClean="0"/>
              <a:t> </a:t>
            </a:r>
            <a:r>
              <a:rPr lang="it-IT" b="1" dirty="0" smtClean="0"/>
              <a:t>VALUTAZIONE</a:t>
            </a:r>
            <a:r>
              <a:rPr lang="it-IT" dirty="0" smtClean="0"/>
              <a:t> DELLE PROVE DISPONIBILI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SISTEMA NAZIONALE LINEE GUIDA</a:t>
            </a:r>
            <a:r>
              <a:rPr lang="it-IT" dirty="0" smtClean="0"/>
              <a:t>: UNICO PUNTO DI ACCESSO PER PROFESSIONISTI SANITARI, MANGER, DECISORI, UTENTI E CAREGIVER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658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3587" cy="1011793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pic>
        <p:nvPicPr>
          <p:cNvPr id="5" name="Immagine 4" descr="Schermata 2024-01-25 alle 23.14.3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5" b="15024"/>
          <a:stretch/>
        </p:blipFill>
        <p:spPr>
          <a:xfrm>
            <a:off x="0" y="1217241"/>
            <a:ext cx="12192000" cy="216986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46267" y="191164"/>
            <a:ext cx="1106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2400" b="1" dirty="0" smtClean="0">
                <a:sym typeface="Wingdings"/>
              </a:rPr>
              <a:t>METODOLOGIA GRADE: EVIDENCE TO DECISION (2)</a:t>
            </a:r>
            <a:endParaRPr lang="it-IT" sz="2400" b="1" dirty="0">
              <a:sym typeface="Wingding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0722" y="3154162"/>
            <a:ext cx="117181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AL TERMINE DI QUESTO PROCESSO SI POSSONO FORMULARE QUINDI LE </a:t>
            </a:r>
            <a:r>
              <a:rPr lang="it-IT" b="1" dirty="0" smtClean="0"/>
              <a:t>RACCOMANDAZIONI</a:t>
            </a:r>
            <a:r>
              <a:rPr lang="it-IT" dirty="0" smtClean="0"/>
              <a:t>, CHE TENGONO QUINDI CONTO DI: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1200150" lvl="2" indent="-285750">
              <a:buFont typeface="Arial"/>
              <a:buChar char="•"/>
            </a:pPr>
            <a:r>
              <a:rPr lang="it-IT" dirty="0" smtClean="0"/>
              <a:t>QUALITÀ DELLE PROVE PER CIASCUN OUTCOME</a:t>
            </a:r>
          </a:p>
          <a:p>
            <a:pPr marL="1200150" lvl="2" indent="-285750">
              <a:buFont typeface="Arial"/>
              <a:buChar char="•"/>
            </a:pPr>
            <a:endParaRPr lang="it-IT" dirty="0"/>
          </a:p>
          <a:p>
            <a:pPr marL="1200150" lvl="2" indent="-285750">
              <a:buFont typeface="Arial"/>
              <a:buChar char="•"/>
            </a:pPr>
            <a:r>
              <a:rPr lang="it-IT" dirty="0" smtClean="0"/>
              <a:t>RISULTATI DI SINTESI DELLA LETTERATURA, RELATIVAMENTE AGLI 8 PARAMETRI DELL’EDT </a:t>
            </a:r>
          </a:p>
          <a:p>
            <a:pPr lvl="2"/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COORDINATORE E PANEL PRODUCONO LE RACCOMANDAZIONI, DOPO CHE QUESTE SONO STATE DISCUSSE E VOTATE DAL PANEL STESSO. VENGONO DEFINITE </a:t>
            </a:r>
            <a:r>
              <a:rPr lang="it-IT" b="1" dirty="0" smtClean="0"/>
              <a:t>DIREZIONE</a:t>
            </a:r>
            <a:r>
              <a:rPr lang="it-IT" dirty="0" smtClean="0"/>
              <a:t> E </a:t>
            </a:r>
            <a:r>
              <a:rPr lang="it-IT" b="1" dirty="0" smtClean="0"/>
              <a:t>FORZA</a:t>
            </a:r>
            <a:r>
              <a:rPr lang="it-IT" dirty="0" smtClean="0"/>
              <a:t> DELLA STESSA.</a:t>
            </a:r>
            <a:endParaRPr lang="it-IT" dirty="0"/>
          </a:p>
          <a:p>
            <a:pPr marL="2571750" lvl="5" indent="-285750">
              <a:buFont typeface="Arial"/>
              <a:buChar char="•"/>
            </a:pPr>
            <a:endParaRPr lang="it-IT" dirty="0"/>
          </a:p>
        </p:txBody>
      </p:sp>
      <p:pic>
        <p:nvPicPr>
          <p:cNvPr id="8" name="Immagine 7" descr="Schermata 2024-01-21 alle 16.16.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42" y="0"/>
            <a:ext cx="2028658" cy="106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2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3587" cy="1011793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6267" y="191164"/>
            <a:ext cx="1106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2400" b="1" dirty="0" smtClean="0">
                <a:sym typeface="Wingdings"/>
              </a:rPr>
              <a:t>RACCOMANDAZIONI (1)</a:t>
            </a:r>
            <a:endParaRPr lang="it-IT" sz="2400" b="1" dirty="0">
              <a:sym typeface="Wingdings"/>
            </a:endParaRPr>
          </a:p>
        </p:txBody>
      </p:sp>
      <p:pic>
        <p:nvPicPr>
          <p:cNvPr id="6" name="Immagine 5" descr="Schermata 2024-01-21 alle 16.16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42" y="0"/>
            <a:ext cx="2028658" cy="106026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33405" y="1265958"/>
            <a:ext cx="10794332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GRADUAZIONE DELLA QUALITÀ DELLE PROVE</a:t>
            </a:r>
            <a:r>
              <a:rPr lang="it-IT" dirty="0" smtClean="0"/>
              <a:t>: DIPENDE DAL GRADO DI </a:t>
            </a:r>
            <a:r>
              <a:rPr lang="it-IT" b="1" dirty="0" smtClean="0"/>
              <a:t>CONFIDENZA</a:t>
            </a:r>
            <a:r>
              <a:rPr lang="it-IT" dirty="0" smtClean="0"/>
              <a:t> (CREDIBILITÀ) DEI RISULTATI 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1657350" lvl="3" indent="-285750">
              <a:buFont typeface="Arial"/>
              <a:buChar char="•"/>
            </a:pPr>
            <a:r>
              <a:rPr lang="it-IT" dirty="0" smtClean="0"/>
              <a:t>ALTA </a:t>
            </a:r>
          </a:p>
          <a:p>
            <a:pPr marL="1657350" lvl="3" indent="-285750">
              <a:buFont typeface="Arial"/>
              <a:buChar char="•"/>
            </a:pPr>
            <a:r>
              <a:rPr lang="it-IT" dirty="0" smtClean="0"/>
              <a:t>MODERATA</a:t>
            </a:r>
          </a:p>
          <a:p>
            <a:pPr marL="1657350" lvl="3" indent="-285750">
              <a:buFont typeface="Arial"/>
              <a:buChar char="•"/>
            </a:pPr>
            <a:r>
              <a:rPr lang="it-IT" dirty="0" smtClean="0"/>
              <a:t>BASSA</a:t>
            </a:r>
          </a:p>
          <a:p>
            <a:pPr marL="1657350" lvl="3" indent="-285750">
              <a:buFont typeface="Arial"/>
              <a:buChar char="•"/>
            </a:pPr>
            <a:r>
              <a:rPr lang="it-IT" dirty="0" smtClean="0"/>
              <a:t>MOLTO BASSA</a:t>
            </a:r>
          </a:p>
          <a:p>
            <a:pPr marL="1657350" lvl="3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INTERPRETAZIONE DELLE RACCOMANDAZIONI</a:t>
            </a:r>
            <a:r>
              <a:rPr lang="it-IT" dirty="0" smtClean="0"/>
              <a:t>: 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1657350" lvl="3" indent="-285750">
              <a:buFont typeface="Arial"/>
              <a:buChar char="•"/>
            </a:pPr>
            <a:r>
              <a:rPr lang="it-IT" dirty="0" smtClean="0"/>
              <a:t>FORTE A FAVORE: “SI RACCOMANDA” (EVIDENZA CHE BENEFICI PREVALGANO SUI DANNI)</a:t>
            </a:r>
          </a:p>
          <a:p>
            <a:pPr marL="1657350" lvl="3" indent="-285750">
              <a:buFont typeface="Arial"/>
              <a:buChar char="•"/>
            </a:pPr>
            <a:r>
              <a:rPr lang="it-IT" dirty="0" smtClean="0"/>
              <a:t>DEBOLE A FAVORE: “SI SUGGERISCE” (INCERTEZZA CHE I BENEFICI PREVALGANO SUI DANNI)</a:t>
            </a:r>
          </a:p>
          <a:p>
            <a:pPr marL="1657350" lvl="3" indent="-285750">
              <a:buFont typeface="Arial"/>
              <a:buChar char="•"/>
            </a:pPr>
            <a:r>
              <a:rPr lang="it-IT" dirty="0" smtClean="0"/>
              <a:t>FORTE A SFAVORE: “SI RACCOMANDA DI NON” (EVIDENZA CHE I DANNI PREVALGANO SUI BENEFICI)</a:t>
            </a:r>
          </a:p>
          <a:p>
            <a:pPr marL="1657350" lvl="3" indent="-285750">
              <a:buFont typeface="Arial"/>
              <a:buChar char="•"/>
            </a:pPr>
            <a:r>
              <a:rPr lang="it-IT" dirty="0" smtClean="0"/>
              <a:t>DEBOLE A SFAVORE: “SI SUGGERISCE DI NON</a:t>
            </a:r>
            <a:r>
              <a:rPr lang="it-IT" dirty="0"/>
              <a:t>” (INCERTEZZA CHE I </a:t>
            </a:r>
            <a:r>
              <a:rPr lang="it-IT" dirty="0" smtClean="0"/>
              <a:t>DANNI PREVALGANO </a:t>
            </a:r>
            <a:r>
              <a:rPr lang="it-IT" dirty="0"/>
              <a:t>SUI </a:t>
            </a:r>
            <a:r>
              <a:rPr lang="it-IT" dirty="0" smtClean="0"/>
              <a:t>BENEFICI)</a:t>
            </a:r>
            <a:endParaRPr lang="it-IT" dirty="0"/>
          </a:p>
          <a:p>
            <a:pPr marL="1657350" lvl="3" indent="-285750">
              <a:buFont typeface="Arial"/>
              <a:buChar char="•"/>
            </a:pPr>
            <a:r>
              <a:rPr lang="it-IT" dirty="0" smtClean="0"/>
              <a:t>NÉ A FAVORE NÉ CONTRO: NON SI ESPRIME UNA PREFERENZA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432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3587" cy="1011793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6267" y="191164"/>
            <a:ext cx="1106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2400" b="1" dirty="0" smtClean="0">
                <a:sym typeface="Wingdings"/>
              </a:rPr>
              <a:t>RACCOMANDAZIONI (2)</a:t>
            </a:r>
            <a:endParaRPr lang="it-IT" sz="2400" b="1" dirty="0">
              <a:sym typeface="Wingding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9821" y="1061120"/>
            <a:ext cx="11718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b="1" dirty="0" smtClean="0"/>
              <a:t>LG SICOB APPROVATE IL 5 SETTEMBRE 2023 DAL SNLG</a:t>
            </a:r>
          </a:p>
          <a:p>
            <a:pPr marL="285750" indent="-285750">
              <a:buFont typeface="Arial"/>
              <a:buChar char="•"/>
            </a:pPr>
            <a:endParaRPr lang="it-IT" b="1" dirty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32 RACCOMANDAZIONI</a:t>
            </a:r>
            <a:endParaRPr lang="it-IT" b="1" dirty="0"/>
          </a:p>
        </p:txBody>
      </p:sp>
      <p:pic>
        <p:nvPicPr>
          <p:cNvPr id="7" name="Immagine 6" descr="Schermata 2024-01-25 alle 09.35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2" y="2027322"/>
            <a:ext cx="6197043" cy="3413625"/>
          </a:xfrm>
          <a:prstGeom prst="rect">
            <a:avLst/>
          </a:prstGeom>
        </p:spPr>
      </p:pic>
      <p:pic>
        <p:nvPicPr>
          <p:cNvPr id="8" name="Immagine 7" descr="Schermata 2024-01-25 alle 09.35.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78" y="2405768"/>
            <a:ext cx="5672222" cy="3932868"/>
          </a:xfrm>
          <a:prstGeom prst="rect">
            <a:avLst/>
          </a:prstGeom>
        </p:spPr>
      </p:pic>
      <p:sp>
        <p:nvSpPr>
          <p:cNvPr id="9" name="Cornice 8"/>
          <p:cNvSpPr/>
          <p:nvPr/>
        </p:nvSpPr>
        <p:spPr>
          <a:xfrm>
            <a:off x="212340" y="3863998"/>
            <a:ext cx="6204501" cy="908528"/>
          </a:xfrm>
          <a:prstGeom prst="frame">
            <a:avLst>
              <a:gd name="adj1" fmla="val 59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ornice 9"/>
          <p:cNvSpPr/>
          <p:nvPr/>
        </p:nvSpPr>
        <p:spPr>
          <a:xfrm>
            <a:off x="6523789" y="2874210"/>
            <a:ext cx="5668211" cy="668421"/>
          </a:xfrm>
          <a:prstGeom prst="frame">
            <a:avLst>
              <a:gd name="adj1" fmla="val 59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Cornice 10"/>
          <p:cNvSpPr/>
          <p:nvPr/>
        </p:nvSpPr>
        <p:spPr>
          <a:xfrm>
            <a:off x="6523789" y="3473642"/>
            <a:ext cx="5668211" cy="550254"/>
          </a:xfrm>
          <a:prstGeom prst="frame">
            <a:avLst>
              <a:gd name="adj1" fmla="val 59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9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3587" cy="1011793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6267" y="191164"/>
            <a:ext cx="1106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2400" b="1" dirty="0" smtClean="0">
                <a:sym typeface="Wingdings"/>
              </a:rPr>
              <a:t>RACCOMANDAZIONI (3)</a:t>
            </a:r>
            <a:endParaRPr lang="it-IT" sz="2400" b="1" dirty="0">
              <a:sym typeface="Wingdings"/>
            </a:endParaRPr>
          </a:p>
        </p:txBody>
      </p:sp>
      <p:pic>
        <p:nvPicPr>
          <p:cNvPr id="6" name="Immagine 5" descr="Schermata 2024-01-25 alle 09.35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64" y="592220"/>
            <a:ext cx="7340600" cy="5994400"/>
          </a:xfrm>
          <a:prstGeom prst="rect">
            <a:avLst/>
          </a:prstGeom>
        </p:spPr>
      </p:pic>
      <p:pic>
        <p:nvPicPr>
          <p:cNvPr id="7" name="Immagine 6" descr="Schermata 2024-01-21 alle 16.16.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42" y="0"/>
            <a:ext cx="2028658" cy="1060261"/>
          </a:xfrm>
          <a:prstGeom prst="rect">
            <a:avLst/>
          </a:prstGeom>
        </p:spPr>
      </p:pic>
      <p:sp>
        <p:nvSpPr>
          <p:cNvPr id="8" name="Cornice 7"/>
          <p:cNvSpPr/>
          <p:nvPr/>
        </p:nvSpPr>
        <p:spPr>
          <a:xfrm>
            <a:off x="2418130" y="5842524"/>
            <a:ext cx="7327449" cy="855055"/>
          </a:xfrm>
          <a:prstGeom prst="frame">
            <a:avLst>
              <a:gd name="adj1" fmla="val 59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9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3587" cy="1011793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pic>
        <p:nvPicPr>
          <p:cNvPr id="5" name="Immagine 4" descr="Schermata 2024-01-21 alle 16.16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42" y="0"/>
            <a:ext cx="2028658" cy="1060261"/>
          </a:xfrm>
          <a:prstGeom prst="rect">
            <a:avLst/>
          </a:prstGeom>
        </p:spPr>
      </p:pic>
      <p:pic>
        <p:nvPicPr>
          <p:cNvPr id="6" name="Immagine 5" descr="Schermata 2024-01-25 alle 09.36.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9" y="622299"/>
            <a:ext cx="5731552" cy="3602121"/>
          </a:xfrm>
          <a:prstGeom prst="rect">
            <a:avLst/>
          </a:prstGeom>
        </p:spPr>
      </p:pic>
      <p:pic>
        <p:nvPicPr>
          <p:cNvPr id="7" name="Immagine 6" descr="Schermata 2024-01-25 alle 09.47.2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5" y="4196346"/>
            <a:ext cx="5745744" cy="1752601"/>
          </a:xfrm>
          <a:prstGeom prst="rect">
            <a:avLst/>
          </a:prstGeom>
        </p:spPr>
      </p:pic>
      <p:pic>
        <p:nvPicPr>
          <p:cNvPr id="8" name="Immagine 7" descr="Schermata 2024-01-25 alle 09.47.1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979" y="1337511"/>
            <a:ext cx="6104021" cy="5309227"/>
          </a:xfrm>
          <a:prstGeom prst="rect">
            <a:avLst/>
          </a:prstGeom>
        </p:spPr>
      </p:pic>
      <p:sp>
        <p:nvSpPr>
          <p:cNvPr id="9" name="Cornice 8"/>
          <p:cNvSpPr/>
          <p:nvPr/>
        </p:nvSpPr>
        <p:spPr>
          <a:xfrm>
            <a:off x="219243" y="1657684"/>
            <a:ext cx="5783178" cy="1216527"/>
          </a:xfrm>
          <a:prstGeom prst="frame">
            <a:avLst>
              <a:gd name="adj1" fmla="val 59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ornice 9"/>
          <p:cNvSpPr/>
          <p:nvPr/>
        </p:nvSpPr>
        <p:spPr>
          <a:xfrm>
            <a:off x="6082632" y="4826524"/>
            <a:ext cx="6109368" cy="601055"/>
          </a:xfrm>
          <a:prstGeom prst="frame">
            <a:avLst>
              <a:gd name="adj1" fmla="val 59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1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3587" cy="1011793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3084" y="1729541"/>
            <a:ext cx="117181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b="1" dirty="0" smtClean="0"/>
              <a:t>CURA DELL’OBESITÀ: PROBLEMA PRIORITARIO</a:t>
            </a:r>
          </a:p>
          <a:p>
            <a:endParaRPr lang="it-IT" b="1" dirty="0" smtClean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LINEE GUIDA SICOB: </a:t>
            </a:r>
            <a:r>
              <a:rPr lang="it-IT" dirty="0" smtClean="0"/>
              <a:t>SUPPORTO DECISIONALE PER </a:t>
            </a:r>
            <a:r>
              <a:rPr lang="it-IT" b="1" dirty="0" smtClean="0"/>
              <a:t>MASSIMIZZARE LA QUALITÀ DELE CURE</a:t>
            </a:r>
          </a:p>
          <a:p>
            <a:pPr marL="285750" indent="-285750">
              <a:buFont typeface="Arial"/>
              <a:buChar char="•"/>
            </a:pPr>
            <a:endParaRPr lang="it-IT" b="1" dirty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SCOPO PRECISO</a:t>
            </a:r>
          </a:p>
          <a:p>
            <a:pPr marL="285750" indent="-285750">
              <a:buFont typeface="Arial"/>
              <a:buChar char="•"/>
            </a:pPr>
            <a:endParaRPr lang="it-IT" b="1" dirty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RIGORE METODOLOGICO</a:t>
            </a:r>
          </a:p>
          <a:p>
            <a:pPr marL="285750" indent="-285750">
              <a:buFont typeface="Arial"/>
              <a:buChar char="•"/>
            </a:pPr>
            <a:endParaRPr lang="it-IT" b="1" dirty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32 RACCOMANDAZIONI</a:t>
            </a:r>
          </a:p>
          <a:p>
            <a:pPr marL="285750" indent="-285750">
              <a:buFont typeface="Arial"/>
              <a:buChar char="•"/>
            </a:pPr>
            <a:endParaRPr lang="it-IT" b="1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APPROVATE DA </a:t>
            </a:r>
            <a:r>
              <a:rPr lang="it-IT" b="1" dirty="0" smtClean="0"/>
              <a:t>ISS</a:t>
            </a:r>
            <a:r>
              <a:rPr lang="it-IT" dirty="0" smtClean="0"/>
              <a:t>, STRUMENTO A CUI </a:t>
            </a:r>
            <a:r>
              <a:rPr lang="it-IT" b="1" dirty="0" smtClean="0"/>
              <a:t>ATTENERSI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46267" y="191164"/>
            <a:ext cx="1106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2400" b="1" dirty="0" smtClean="0">
                <a:sym typeface="Wingdings"/>
              </a:rPr>
              <a:t>CONCLUSIONI</a:t>
            </a:r>
            <a:endParaRPr lang="it-IT" sz="2400" b="1" dirty="0">
              <a:sym typeface="Wingdings"/>
            </a:endParaRPr>
          </a:p>
        </p:txBody>
      </p:sp>
      <p:pic>
        <p:nvPicPr>
          <p:cNvPr id="7" name="Immagine 6" descr="Schermata 2024-01-21 alle 16.16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42" y="0"/>
            <a:ext cx="2028658" cy="106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1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chermata 2024-04-25 alle 15.22.28.pn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969446" y="1618403"/>
            <a:ext cx="6254263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it-IT" sz="5300" b="1" dirty="0"/>
              <a:t>GRAZIE!</a:t>
            </a:r>
          </a:p>
        </p:txBody>
      </p:sp>
      <p:sp>
        <p:nvSpPr>
          <p:cNvPr id="7" name="Rettangolo 6"/>
          <p:cNvSpPr/>
          <p:nvPr/>
        </p:nvSpPr>
        <p:spPr>
          <a:xfrm>
            <a:off x="5127708" y="3287792"/>
            <a:ext cx="6096000" cy="2646875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it-IT" sz="3700" dirty="0"/>
              <a:t>DOTT. GIACOMO PIATTO</a:t>
            </a:r>
          </a:p>
          <a:p>
            <a:pPr algn="ctr"/>
            <a:endParaRPr lang="it-IT" sz="3700" dirty="0"/>
          </a:p>
          <a:p>
            <a:pPr algn="ctr"/>
            <a:r>
              <a:rPr lang="it-IT" dirty="0"/>
              <a:t>U.O.C. CHIRURGIA GENERALE E D’URGENZA</a:t>
            </a:r>
          </a:p>
          <a:p>
            <a:pPr algn="ctr"/>
            <a:r>
              <a:rPr lang="it-IT" dirty="0"/>
              <a:t>OSPEDALE “SAN VALENTINO”</a:t>
            </a:r>
          </a:p>
          <a:p>
            <a:pPr algn="ctr"/>
            <a:r>
              <a:rPr lang="it-IT" dirty="0"/>
              <a:t>MONTEBELLUNA (TV</a:t>
            </a:r>
            <a:r>
              <a:rPr lang="it-IT" dirty="0" smtClean="0"/>
              <a:t>)</a:t>
            </a:r>
          </a:p>
          <a:p>
            <a:pPr algn="ctr"/>
            <a:endParaRPr lang="it-IT" dirty="0"/>
          </a:p>
          <a:p>
            <a:pPr algn="ctr"/>
            <a:r>
              <a:rPr lang="it-IT" b="1" dirty="0" smtClean="0"/>
              <a:t>giacomo.piatto@aulss2.veneto.it</a:t>
            </a:r>
            <a:endParaRPr lang="it-IT" b="1" dirty="0"/>
          </a:p>
        </p:txBody>
      </p:sp>
      <p:pic>
        <p:nvPicPr>
          <p:cNvPr id="2" name="Immagine 1" descr="IMG_325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13494" r="13109" b="7746"/>
          <a:stretch/>
        </p:blipFill>
        <p:spPr>
          <a:xfrm rot="5400000">
            <a:off x="-747797" y="747798"/>
            <a:ext cx="6858000" cy="53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8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3587" cy="1011793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6267" y="191164"/>
            <a:ext cx="1106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PERCHÉ LE LINEE GUIDA?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50670" y="2738696"/>
            <a:ext cx="114989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/>
              <a:t>OVE </a:t>
            </a:r>
            <a:r>
              <a:rPr lang="it-IT" b="1" dirty="0" smtClean="0"/>
              <a:t>PRESENTI</a:t>
            </a:r>
            <a:r>
              <a:rPr lang="it-IT" dirty="0" smtClean="0"/>
              <a:t>, VANNO </a:t>
            </a:r>
            <a:r>
              <a:rPr lang="it-IT" b="1" dirty="0" smtClean="0"/>
              <a:t>CONOSCIUTE</a:t>
            </a:r>
            <a:r>
              <a:rPr lang="it-IT" dirty="0" smtClean="0"/>
              <a:t> ED </a:t>
            </a:r>
            <a:r>
              <a:rPr lang="it-IT" b="1" dirty="0" smtClean="0"/>
              <a:t>ADOTTATE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DAL SINGOLO PROFESSIONISTA AI SISTEMI SANITARI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MASSIMIZZARE</a:t>
            </a:r>
            <a:r>
              <a:rPr lang="it-IT" dirty="0" smtClean="0"/>
              <a:t> LA PROBABILITA’ DI ESITI DI </a:t>
            </a:r>
            <a:r>
              <a:rPr lang="it-IT" b="1" dirty="0" smtClean="0"/>
              <a:t>SALUTE</a:t>
            </a:r>
            <a:r>
              <a:rPr lang="it-IT" dirty="0" smtClean="0"/>
              <a:t> FAVOREVOLI ATTRAVERSO:</a:t>
            </a:r>
          </a:p>
          <a:p>
            <a:pPr marL="742950" lvl="1" indent="-285750">
              <a:buFont typeface="Arial"/>
              <a:buChar char="•"/>
            </a:pPr>
            <a:endParaRPr lang="it-IT" dirty="0" smtClean="0"/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PRATICHE CLINICHE CONSISTENTI</a:t>
            </a:r>
          </a:p>
          <a:p>
            <a:pPr marL="742950" lvl="1" indent="-285750">
              <a:buFont typeface="Arial"/>
              <a:buChar char="•"/>
            </a:pPr>
            <a:endParaRPr lang="it-IT" dirty="0" smtClean="0"/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MIGLIORI EVIDENZE DISPONIBILI 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PROMUOVERE SICUREZZA, EQUITA’, EFFICIENZA ED APPROPRIATEZZA DELLE CURE </a:t>
            </a:r>
            <a:r>
              <a:rPr lang="it-IT" dirty="0" smtClean="0">
                <a:sym typeface="Wingdings"/>
              </a:rPr>
              <a:t> </a:t>
            </a:r>
            <a:r>
              <a:rPr lang="it-IT" b="1" dirty="0" smtClean="0">
                <a:sym typeface="Wingdings"/>
              </a:rPr>
              <a:t>QUALITA’ DELLE CURE</a:t>
            </a:r>
            <a:endParaRPr lang="it-IT" b="1" dirty="0"/>
          </a:p>
          <a:p>
            <a:pPr marL="285750" indent="-285750">
              <a:buFont typeface="Arial"/>
              <a:buChar char="•"/>
            </a:pPr>
            <a:endParaRPr lang="it-IT" dirty="0"/>
          </a:p>
        </p:txBody>
      </p:sp>
      <p:pic>
        <p:nvPicPr>
          <p:cNvPr id="7" name="Immagine 6" descr="Schermata 2024-01-19 alle 18.32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411"/>
            <a:ext cx="5853814" cy="1306774"/>
          </a:xfrm>
          <a:prstGeom prst="rect">
            <a:avLst/>
          </a:prstGeom>
        </p:spPr>
      </p:pic>
      <p:pic>
        <p:nvPicPr>
          <p:cNvPr id="8" name="Immagine 7" descr="Schermata 2024-01-19 alle 18.32.2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1" b="11548"/>
          <a:stretch/>
        </p:blipFill>
        <p:spPr>
          <a:xfrm>
            <a:off x="5931377" y="1096256"/>
            <a:ext cx="6260623" cy="129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8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3587" cy="1011793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6267" y="191164"/>
            <a:ext cx="1106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COME SI SVILUPPANO LE LINEE GUIDA?</a:t>
            </a:r>
          </a:p>
        </p:txBody>
      </p:sp>
      <p:pic>
        <p:nvPicPr>
          <p:cNvPr id="6" name="Immagine 5" descr="Schermata 2024-01-19 alle 19.13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1" y="1027944"/>
            <a:ext cx="4093645" cy="583005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971031" y="696383"/>
            <a:ext cx="6882966" cy="624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1600" b="1" dirty="0" smtClean="0"/>
              <a:t>PRODUZIONE</a:t>
            </a:r>
            <a:r>
              <a:rPr lang="it-IT" sz="1600" dirty="0" smtClean="0"/>
              <a:t> EX NOVO, ADOZIONE, ADATTAMENTO DI LINEE GUIDA INTERNAZIONALI </a:t>
            </a:r>
            <a:r>
              <a:rPr lang="it-IT" sz="1600" dirty="0" smtClean="0">
                <a:sym typeface="Wingdings"/>
              </a:rPr>
              <a:t> NOTEVOLE IMPEGNO DI </a:t>
            </a:r>
            <a:r>
              <a:rPr lang="it-IT" sz="1600" b="1" dirty="0" smtClean="0">
                <a:sym typeface="Wingdings"/>
              </a:rPr>
              <a:t>TEMPO</a:t>
            </a:r>
            <a:r>
              <a:rPr lang="it-IT" sz="1600" dirty="0" smtClean="0">
                <a:sym typeface="Wingdings"/>
              </a:rPr>
              <a:t> E </a:t>
            </a:r>
            <a:r>
              <a:rPr lang="it-IT" sz="1600" b="1" dirty="0" smtClean="0">
                <a:sym typeface="Wingdings"/>
              </a:rPr>
              <a:t>RISORSE</a:t>
            </a:r>
          </a:p>
          <a:p>
            <a:pPr marL="285750" indent="-285750" algn="ctr">
              <a:buFont typeface="Arial"/>
              <a:buChar char="•"/>
            </a:pPr>
            <a:endParaRPr lang="it-IT" sz="1600" dirty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it-IT" sz="1600" dirty="0" smtClean="0">
                <a:sym typeface="Wingdings"/>
              </a:rPr>
              <a:t>FONDAMENTALE LA </a:t>
            </a:r>
            <a:r>
              <a:rPr lang="it-IT" sz="1600" b="1" dirty="0" smtClean="0">
                <a:sym typeface="Wingdings"/>
              </a:rPr>
              <a:t>PRIORITIZZAZIONE</a:t>
            </a:r>
            <a:r>
              <a:rPr lang="it-IT" sz="1600" dirty="0" smtClean="0">
                <a:sym typeface="Wingdings"/>
              </a:rPr>
              <a:t> SECONDO I SEGUENTI CRITERI: </a:t>
            </a:r>
          </a:p>
          <a:p>
            <a:pPr marL="285750" indent="-285750">
              <a:buFont typeface="Arial"/>
              <a:buChar char="•"/>
            </a:pPr>
            <a:endParaRPr lang="it-IT" sz="1600" dirty="0" smtClean="0">
              <a:sym typeface="Wingdings"/>
            </a:endParaRPr>
          </a:p>
          <a:p>
            <a:pPr marL="742950" lvl="1" indent="-285750">
              <a:buFont typeface="Arial"/>
              <a:buChar char="•"/>
            </a:pPr>
            <a:r>
              <a:rPr lang="it-IT" sz="1600" dirty="0" smtClean="0">
                <a:sym typeface="Wingdings"/>
              </a:rPr>
              <a:t>ENTITA’ DELL’IMPATTO GLOBALE DELLE PATOLOGIE SU POPOLAZIONE E SU SSN, BASATA SU CRITERI OGGETTIVI</a:t>
            </a:r>
          </a:p>
          <a:p>
            <a:pPr marL="742950" lvl="1" indent="-285750">
              <a:buFont typeface="Arial"/>
              <a:buChar char="•"/>
            </a:pPr>
            <a:endParaRPr lang="it-IT" sz="1600" dirty="0" smtClean="0">
              <a:sym typeface="Wingdings"/>
            </a:endParaRPr>
          </a:p>
          <a:p>
            <a:pPr marL="742950" lvl="1" indent="-285750">
              <a:buFont typeface="Arial"/>
              <a:buChar char="•"/>
            </a:pPr>
            <a:r>
              <a:rPr lang="it-IT" sz="1600" dirty="0" smtClean="0">
                <a:sym typeface="Wingdings"/>
              </a:rPr>
              <a:t>VARIABILITA’ DELLE PRATICHE PROFESSINALI, NON GIUSTIFICATE DA EVIDENZE DISPONIBILI</a:t>
            </a:r>
          </a:p>
          <a:p>
            <a:pPr marL="742950" lvl="1" indent="-285750">
              <a:buFont typeface="Arial"/>
              <a:buChar char="•"/>
            </a:pPr>
            <a:endParaRPr lang="it-IT" sz="1600" dirty="0" smtClean="0">
              <a:sym typeface="Wingdings"/>
            </a:endParaRPr>
          </a:p>
          <a:p>
            <a:pPr marL="742950" lvl="1" indent="-285750">
              <a:buFont typeface="Arial"/>
              <a:buChar char="•"/>
            </a:pPr>
            <a:r>
              <a:rPr lang="it-IT" sz="1600" dirty="0" smtClean="0">
                <a:sym typeface="Wingdings"/>
              </a:rPr>
              <a:t>DISEGUAGLIANZE DI PROCESSI ASSISTENZIALI</a:t>
            </a:r>
          </a:p>
          <a:p>
            <a:pPr marL="742950" lvl="1" indent="-285750">
              <a:buFont typeface="Arial"/>
              <a:buChar char="•"/>
            </a:pPr>
            <a:endParaRPr lang="it-IT" sz="1600" dirty="0">
              <a:sym typeface="Wingdings"/>
            </a:endParaRPr>
          </a:p>
          <a:p>
            <a:pPr marL="742950" lvl="1" indent="-285750">
              <a:buFont typeface="Arial"/>
              <a:buChar char="•"/>
            </a:pPr>
            <a:r>
              <a:rPr lang="it-IT" sz="1600" dirty="0" smtClean="0">
                <a:sym typeface="Wingdings"/>
              </a:rPr>
              <a:t>TIPO E QUALITA’ DELLE EVIDENZE DISPONIBILI</a:t>
            </a:r>
          </a:p>
          <a:p>
            <a:pPr marL="742950" lvl="1" indent="-285750">
              <a:buFont typeface="Arial"/>
              <a:buChar char="•"/>
            </a:pPr>
            <a:endParaRPr lang="it-IT" sz="1600" dirty="0">
              <a:sym typeface="Wingdings"/>
            </a:endParaRPr>
          </a:p>
          <a:p>
            <a:pPr marL="742950" lvl="1" indent="-285750">
              <a:buFont typeface="Arial"/>
              <a:buChar char="•"/>
            </a:pPr>
            <a:r>
              <a:rPr lang="it-IT" sz="1600" dirty="0" smtClean="0">
                <a:sym typeface="Wingdings"/>
              </a:rPr>
              <a:t>COSTI ELEVATI PER IL SSN DI PRATICHE SANITARIE AD ALTO IMPATTO ORGANIZZATIVO/TECNOLOGICO</a:t>
            </a:r>
          </a:p>
          <a:p>
            <a:pPr marL="742950" lvl="1" indent="-285750">
              <a:buFont typeface="Arial"/>
              <a:buChar char="•"/>
            </a:pPr>
            <a:endParaRPr lang="it-IT" sz="1600" dirty="0">
              <a:sym typeface="Wingdings"/>
            </a:endParaRPr>
          </a:p>
          <a:p>
            <a:pPr marL="742950" lvl="1" indent="-285750">
              <a:buFont typeface="Arial"/>
              <a:buChar char="•"/>
            </a:pPr>
            <a:r>
              <a:rPr lang="it-IT" sz="1600" dirty="0" smtClean="0">
                <a:sym typeface="Wingdings"/>
              </a:rPr>
              <a:t>RISCHIO CLINICO ELEVATO</a:t>
            </a:r>
          </a:p>
          <a:p>
            <a:pPr marL="742950" lvl="1" indent="-285750">
              <a:buFont typeface="Arial"/>
              <a:buChar char="•"/>
            </a:pPr>
            <a:endParaRPr lang="it-IT" sz="1600" dirty="0">
              <a:sym typeface="Wingdings"/>
            </a:endParaRPr>
          </a:p>
          <a:p>
            <a:pPr marL="742950" lvl="1" indent="-285750">
              <a:buFont typeface="Arial"/>
              <a:buChar char="•"/>
            </a:pPr>
            <a:r>
              <a:rPr lang="it-IT" sz="1600" dirty="0" smtClean="0">
                <a:sym typeface="Wingdings"/>
              </a:rPr>
              <a:t>ISTANZE SOCIALI E BISOGNI PERCEPITI DALLA POPOLAZIONE</a:t>
            </a:r>
          </a:p>
          <a:p>
            <a:pPr marL="742950" lvl="1" indent="-285750">
              <a:buFont typeface="Arial"/>
              <a:buChar char="•"/>
            </a:pPr>
            <a:endParaRPr lang="it-IT" sz="1600" dirty="0">
              <a:sym typeface="Wingdings"/>
            </a:endParaRPr>
          </a:p>
          <a:p>
            <a:pPr marL="742950" lvl="1" indent="-285750">
              <a:buFont typeface="Arial"/>
              <a:buChar char="•"/>
            </a:pPr>
            <a:r>
              <a:rPr lang="it-IT" sz="1600" dirty="0" smtClean="0">
                <a:sym typeface="Wingdings"/>
              </a:rPr>
              <a:t>MANCANZA DI LINEE GUIDA ATTUALI DI ELEVATA QUALITA’ METODOLOGICA DIRETTAMENTE ADATTABILI AL CONTESTO NAZIONALE (SU ARGOMENTI SOPRAELENCATI)</a:t>
            </a:r>
            <a:endParaRPr lang="it-IT" sz="1600" dirty="0">
              <a:sym typeface="Wingdings"/>
            </a:endParaRPr>
          </a:p>
        </p:txBody>
      </p:sp>
      <p:sp>
        <p:nvSpPr>
          <p:cNvPr id="9" name="Cornice 8"/>
          <p:cNvSpPr/>
          <p:nvPr/>
        </p:nvSpPr>
        <p:spPr>
          <a:xfrm>
            <a:off x="5626552" y="1938946"/>
            <a:ext cx="6200132" cy="628110"/>
          </a:xfrm>
          <a:prstGeom prst="frame">
            <a:avLst>
              <a:gd name="adj1" fmla="val 59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ornice 9"/>
          <p:cNvSpPr/>
          <p:nvPr/>
        </p:nvSpPr>
        <p:spPr>
          <a:xfrm>
            <a:off x="5628728" y="6021660"/>
            <a:ext cx="5201018" cy="836340"/>
          </a:xfrm>
          <a:prstGeom prst="frame">
            <a:avLst>
              <a:gd name="adj1" fmla="val 59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8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3587" cy="1011793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75719" y="191164"/>
            <a:ext cx="8951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2400" b="1" dirty="0">
                <a:sym typeface="Wingdings"/>
              </a:rPr>
              <a:t>ENTITA’ DELL’IMPATTO GLOBALE DELLE PATOLOGIE SU POPOLAZIONE E SU SSN, BASATA SU CRITERI </a:t>
            </a:r>
            <a:r>
              <a:rPr lang="it-IT" sz="2400" b="1" dirty="0" smtClean="0">
                <a:sym typeface="Wingdings"/>
              </a:rPr>
              <a:t>OGGETTIVI</a:t>
            </a:r>
            <a:endParaRPr lang="it-IT" sz="2400" b="1" dirty="0">
              <a:sym typeface="Wingding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3084" y="1729541"/>
            <a:ext cx="107741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OLTRE IL 10% </a:t>
            </a:r>
            <a:r>
              <a:rPr lang="it-IT" dirty="0" smtClean="0"/>
              <a:t>DELLA POPOLAZIONE </a:t>
            </a:r>
            <a:r>
              <a:rPr lang="it-IT" b="1" dirty="0" smtClean="0"/>
              <a:t>ADULTA</a:t>
            </a:r>
            <a:r>
              <a:rPr lang="it-IT" dirty="0" smtClean="0"/>
              <a:t> IN </a:t>
            </a:r>
            <a:r>
              <a:rPr lang="it-IT" b="1" dirty="0" smtClean="0"/>
              <a:t>ITALIA</a:t>
            </a:r>
            <a:r>
              <a:rPr lang="it-IT" dirty="0" smtClean="0"/>
              <a:t> È OBESA.</a:t>
            </a:r>
          </a:p>
          <a:p>
            <a:endParaRPr lang="it-IT" b="1" dirty="0" smtClean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MORTALITÀ</a:t>
            </a:r>
            <a:r>
              <a:rPr lang="it-IT" dirty="0" smtClean="0"/>
              <a:t>: IN </a:t>
            </a:r>
            <a:r>
              <a:rPr lang="it-IT" u="sng" dirty="0" smtClean="0"/>
              <a:t>ITALIA</a:t>
            </a:r>
            <a:r>
              <a:rPr lang="it-IT" dirty="0" smtClean="0"/>
              <a:t> L’OBESITÀ CAUSA 64000 DECESSI ALL’ANNO (10%) (OBESO CHE FUMA VIVE 7 ANNI DI MENO DI NORMOPESO CHE FUMA!).</a:t>
            </a:r>
          </a:p>
          <a:p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ITALIA: </a:t>
            </a:r>
            <a:r>
              <a:rPr lang="it-IT" b="1" dirty="0" smtClean="0"/>
              <a:t>12,5%</a:t>
            </a:r>
            <a:r>
              <a:rPr lang="it-IT" dirty="0" smtClean="0"/>
              <a:t> DELLA POPOLAZIONE FRA I 5 E 19 ANNI È OBESA (50% RIMANE OBESO)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/>
              <a:t>NELLA MEDIA ASSOLUTA, A CAUSA DEL SOVRAPPESO </a:t>
            </a:r>
            <a:r>
              <a:rPr lang="it-IT" b="1" dirty="0"/>
              <a:t>GLI ITALIANI</a:t>
            </a:r>
            <a:r>
              <a:rPr lang="it-IT" dirty="0"/>
              <a:t> VIVONO </a:t>
            </a:r>
            <a:r>
              <a:rPr lang="it-IT" b="1" dirty="0"/>
              <a:t>2,7 ANNI IN </a:t>
            </a:r>
            <a:r>
              <a:rPr lang="it-IT" b="1" dirty="0" smtClean="0"/>
              <a:t>MENO</a:t>
            </a:r>
          </a:p>
          <a:p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b="1" dirty="0"/>
              <a:t>OBESITÀ</a:t>
            </a:r>
            <a:r>
              <a:rPr lang="it-IT" b="1" dirty="0" smtClean="0"/>
              <a:t>: COSTA </a:t>
            </a:r>
            <a:r>
              <a:rPr lang="it-IT" b="1" dirty="0"/>
              <a:t>OLTRE 4.5 MILIARDI DI EURO ALL’ANNO IN ITALIA</a:t>
            </a:r>
          </a:p>
          <a:p>
            <a:pPr marL="285750" indent="-285750">
              <a:buFont typeface="Arial"/>
              <a:buChar char="•"/>
            </a:pPr>
            <a:endParaRPr lang="it-IT" b="1" dirty="0"/>
          </a:p>
          <a:p>
            <a:pPr marL="285750" indent="-285750">
              <a:buFont typeface="Arial"/>
              <a:buChar char="•"/>
            </a:pPr>
            <a:r>
              <a:rPr lang="it-IT" dirty="0"/>
              <a:t>SOVRAPPESO: </a:t>
            </a:r>
            <a:r>
              <a:rPr lang="it-IT" b="1" dirty="0"/>
              <a:t>9% DELLA SPESA SANITARIA</a:t>
            </a:r>
            <a:r>
              <a:rPr lang="it-IT" dirty="0"/>
              <a:t>, RIDUZIONE DEL PIL DEL 2.8%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/>
              <a:t>COSTO PER IL CITTADINO: 289 EURO ANNO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148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3587" cy="1011793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693473" y="191164"/>
            <a:ext cx="9914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2400" b="1" dirty="0">
                <a:sym typeface="Wingdings"/>
              </a:rPr>
              <a:t>MANCANZA DI LINEE GUIDA ATTUALI DI ELEVATA QUALITA’ METODOLOGICA DIRETTAMENTE ADATTABILI AL CONTESTO </a:t>
            </a:r>
            <a:r>
              <a:rPr lang="it-IT" sz="2400" b="1" dirty="0" smtClean="0">
                <a:sym typeface="Wingdings"/>
              </a:rPr>
              <a:t>NAZIONALE</a:t>
            </a:r>
            <a:endParaRPr lang="it-IT" sz="2400" b="1" dirty="0">
              <a:sym typeface="Wingdings"/>
            </a:endParaRPr>
          </a:p>
        </p:txBody>
      </p:sp>
      <p:pic>
        <p:nvPicPr>
          <p:cNvPr id="6" name="Immagine 5" descr="Schermata 2024-01-21 alle 15.06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0" y="995279"/>
            <a:ext cx="4164932" cy="5877730"/>
          </a:xfrm>
          <a:prstGeom prst="rect">
            <a:avLst/>
          </a:prstGeom>
        </p:spPr>
      </p:pic>
      <p:pic>
        <p:nvPicPr>
          <p:cNvPr id="7" name="Immagine 6" descr="Schermata 2024-01-21 alle 15.06.47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7"/>
          <a:stretch/>
        </p:blipFill>
        <p:spPr>
          <a:xfrm>
            <a:off x="7459580" y="1002632"/>
            <a:ext cx="4732420" cy="5855368"/>
          </a:xfrm>
          <a:prstGeom prst="rect">
            <a:avLst/>
          </a:prstGeom>
        </p:spPr>
      </p:pic>
      <p:sp>
        <p:nvSpPr>
          <p:cNvPr id="8" name="Freccia destra 7"/>
          <p:cNvSpPr/>
          <p:nvPr/>
        </p:nvSpPr>
        <p:spPr>
          <a:xfrm>
            <a:off x="4892842" y="3010836"/>
            <a:ext cx="2125579" cy="822960"/>
          </a:xfrm>
          <a:prstGeom prst="rightArrow">
            <a:avLst/>
          </a:prstGeom>
          <a:solidFill>
            <a:srgbClr val="009C9A"/>
          </a:solidFill>
          <a:ln>
            <a:solidFill>
              <a:srgbClr val="0062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48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3587" cy="1011793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pic>
        <p:nvPicPr>
          <p:cNvPr id="5" name="Immagine 4" descr="Schermata 2024-01-21 alle 16.09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5" y="0"/>
            <a:ext cx="8102600" cy="22352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46267" y="191164"/>
            <a:ext cx="1106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2400" b="1" dirty="0" smtClean="0">
                <a:sym typeface="Wingdings"/>
              </a:rPr>
              <a:t>CONTESTUALIZZAZIONE (1)</a:t>
            </a:r>
            <a:endParaRPr lang="it-IT" sz="2400" b="1" dirty="0">
              <a:sym typeface="Wingdings"/>
            </a:endParaRPr>
          </a:p>
        </p:txBody>
      </p:sp>
      <p:pic>
        <p:nvPicPr>
          <p:cNvPr id="7" name="Immagine 6" descr="Schermata 2024-01-21 alle 16.16.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42" y="0"/>
            <a:ext cx="2028658" cy="1060261"/>
          </a:xfrm>
          <a:prstGeom prst="rect">
            <a:avLst/>
          </a:prstGeom>
        </p:spPr>
      </p:pic>
      <p:pic>
        <p:nvPicPr>
          <p:cNvPr id="8" name="Immagine 7" descr="Schermata 2024-01-21 alle 16.07.5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68" y="1685089"/>
            <a:ext cx="8559800" cy="48387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874520" y="4104105"/>
            <a:ext cx="1160112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866498" y="4390189"/>
            <a:ext cx="6568975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54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3587" cy="1011793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6267" y="191164"/>
            <a:ext cx="1106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2400" b="1" dirty="0" smtClean="0">
                <a:sym typeface="Wingdings"/>
              </a:rPr>
              <a:t>CONTESTUALIZZAZIONE (2)</a:t>
            </a:r>
            <a:endParaRPr lang="it-IT" sz="2400" b="1" dirty="0">
              <a:sym typeface="Wingding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0722" y="1129742"/>
            <a:ext cx="10736373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NECESSITÀ DI </a:t>
            </a:r>
            <a:r>
              <a:rPr lang="it-IT" b="1" dirty="0" smtClean="0"/>
              <a:t>INSERIMENTO</a:t>
            </a:r>
            <a:r>
              <a:rPr lang="it-IT" dirty="0" smtClean="0"/>
              <a:t> LINEE GUIDA NEL </a:t>
            </a:r>
            <a:r>
              <a:rPr lang="it-IT" b="1" dirty="0" smtClean="0"/>
              <a:t>SNLG</a:t>
            </a:r>
            <a:r>
              <a:rPr lang="it-IT" dirty="0" smtClean="0"/>
              <a:t> (SISTEMA NAZIONALE LINEE GUIDA)</a:t>
            </a:r>
          </a:p>
          <a:p>
            <a:pPr marL="285750" indent="-285750">
              <a:buFont typeface="Arial"/>
              <a:buChar char="•"/>
            </a:pPr>
            <a:endParaRPr lang="it-IT" b="1" dirty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REVISIONE METODOLOGICA </a:t>
            </a:r>
            <a:r>
              <a:rPr lang="it-IT" dirty="0" smtClean="0"/>
              <a:t>DA PARTE DEL </a:t>
            </a:r>
            <a:r>
              <a:rPr lang="it-IT" b="1" dirty="0" smtClean="0"/>
              <a:t>CNEC </a:t>
            </a:r>
            <a:r>
              <a:rPr lang="it-IT" dirty="0" smtClean="0"/>
              <a:t>(</a:t>
            </a:r>
            <a:r>
              <a:rPr lang="it-IT" dirty="0"/>
              <a:t>CENTRO NAZIONALE PER </a:t>
            </a:r>
            <a:r>
              <a:rPr lang="it-IT" dirty="0" smtClean="0"/>
              <a:t>L’ECCELLENZA CLINICA, LA QUALITÀ E LA SICUREZZA DELLE CURE) </a:t>
            </a:r>
          </a:p>
          <a:p>
            <a:pPr marL="285750" indent="-285750">
              <a:buFont typeface="Arial"/>
              <a:buChar char="•"/>
            </a:pPr>
            <a:endParaRPr lang="it-IT" b="1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CNEC </a:t>
            </a:r>
            <a:r>
              <a:rPr lang="it-IT" dirty="0" smtClean="0">
                <a:sym typeface="Wingdings"/>
              </a:rPr>
              <a:t> UTILIZZO DELLA METODOLOGIA </a:t>
            </a:r>
            <a:r>
              <a:rPr lang="it-IT" b="1" dirty="0" smtClean="0">
                <a:sym typeface="Wingdings"/>
              </a:rPr>
              <a:t>GRADE</a:t>
            </a:r>
            <a:r>
              <a:rPr lang="it-IT" dirty="0" smtClean="0">
                <a:sym typeface="Wingdings"/>
              </a:rPr>
              <a:t> (</a:t>
            </a:r>
            <a:r>
              <a:rPr lang="it-IT" dirty="0" smtClean="0"/>
              <a:t>GRADING OF RECOMMENDATIONS, ASSESSMENT, DEVELOPMENT AND EVALUATIONS)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INDIVIDUAZIONE DI SPECIFICI QUESITI CLINICI (</a:t>
            </a:r>
            <a:r>
              <a:rPr lang="it-IT" b="1" dirty="0" smtClean="0"/>
              <a:t>PICO</a:t>
            </a:r>
            <a:r>
              <a:rPr lang="it-IT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endParaRPr lang="it-IT" dirty="0"/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DEFINIZIONE DI </a:t>
            </a:r>
            <a:r>
              <a:rPr lang="it-IT" b="1" dirty="0" smtClean="0"/>
              <a:t>ESITI</a:t>
            </a:r>
            <a:r>
              <a:rPr lang="it-IT" dirty="0" smtClean="0"/>
              <a:t> RILEVANTI PER CIASCUN QUESITO CLINICO</a:t>
            </a:r>
          </a:p>
          <a:p>
            <a:pPr marL="742950" lvl="1" indent="-285750">
              <a:buFont typeface="Arial"/>
              <a:buChar char="•"/>
            </a:pPr>
            <a:endParaRPr lang="it-IT" dirty="0"/>
          </a:p>
          <a:p>
            <a:pPr marL="742950" lvl="1" indent="-285750">
              <a:buFont typeface="Arial"/>
              <a:buChar char="•"/>
            </a:pPr>
            <a:r>
              <a:rPr lang="it-IT" b="1" dirty="0" smtClean="0"/>
              <a:t>SYS REV</a:t>
            </a:r>
            <a:r>
              <a:rPr lang="it-IT" dirty="0" smtClean="0"/>
              <a:t> (METANALYSIS) PER CIASCUN ESITO</a:t>
            </a:r>
          </a:p>
          <a:p>
            <a:pPr marL="742950" lvl="1" indent="-285750">
              <a:buFont typeface="Arial"/>
              <a:buChar char="•"/>
            </a:pPr>
            <a:endParaRPr lang="it-IT" dirty="0"/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VALUTAZIONE </a:t>
            </a:r>
            <a:r>
              <a:rPr lang="it-IT" b="1" dirty="0" smtClean="0"/>
              <a:t>QUALITÀ</a:t>
            </a:r>
            <a:r>
              <a:rPr lang="it-IT" dirty="0" smtClean="0"/>
              <a:t> + VALUTAZIONE </a:t>
            </a:r>
            <a:r>
              <a:rPr lang="it-IT" b="1" dirty="0" smtClean="0"/>
              <a:t>PARAMETRICA</a:t>
            </a:r>
            <a:r>
              <a:rPr lang="it-IT" dirty="0" smtClean="0"/>
              <a:t> (PRIORITÀ DEL PROBLEMA, RAPPORTO RISCHIO/BENEFICIO, EQUITÀ, ACCETTABILITÀ, ETC)</a:t>
            </a:r>
          </a:p>
          <a:p>
            <a:pPr marL="742950" lvl="1" indent="-285750">
              <a:buFont typeface="Arial"/>
              <a:buChar char="•"/>
            </a:pPr>
            <a:endParaRPr lang="it-IT" dirty="0"/>
          </a:p>
          <a:p>
            <a:pPr marL="742950" lvl="1" indent="-285750">
              <a:buFont typeface="Arial"/>
              <a:buChar char="•"/>
            </a:pPr>
            <a:r>
              <a:rPr lang="it-IT" b="1" dirty="0" smtClean="0"/>
              <a:t>PRODUZIONE DELLE RACCOMANDAZIONI</a:t>
            </a:r>
            <a:endParaRPr lang="it-IT" dirty="0" smtClean="0"/>
          </a:p>
        </p:txBody>
      </p:sp>
      <p:pic>
        <p:nvPicPr>
          <p:cNvPr id="7" name="Immagine 6" descr="Schermata 2024-01-21 alle 16.16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42" y="0"/>
            <a:ext cx="2028658" cy="106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8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4-04-24 alle 07.1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3587" cy="1011793"/>
          </a:xfrm>
          <a:prstGeom prst="rect">
            <a:avLst/>
          </a:prstGeom>
        </p:spPr>
      </p:pic>
      <p:pic>
        <p:nvPicPr>
          <p:cNvPr id="3" name="Immagine 2" descr="Schermata 2024-04-25 alle 15.22.28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39" y="0"/>
            <a:ext cx="1213061" cy="6858000"/>
          </a:xfrm>
          <a:prstGeom prst="rect">
            <a:avLst/>
          </a:prstGeom>
        </p:spPr>
      </p:pic>
      <p:pic>
        <p:nvPicPr>
          <p:cNvPr id="5" name="Immagine 4" descr="Schermata 2024-01-22 alle 15.52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81" y="1051873"/>
            <a:ext cx="9886545" cy="580612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46267" y="191164"/>
            <a:ext cx="1106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2400" b="1" dirty="0" smtClean="0">
                <a:sym typeface="Wingdings"/>
              </a:rPr>
              <a:t>METODOLOGIA (</a:t>
            </a:r>
            <a:r>
              <a:rPr lang="it-IT" sz="2400" b="1" dirty="0">
                <a:sym typeface="Wingdings"/>
              </a:rPr>
              <a:t>1</a:t>
            </a:r>
            <a:r>
              <a:rPr lang="it-IT" sz="2400" b="1" dirty="0" smtClean="0">
                <a:sym typeface="Wingdings"/>
              </a:rPr>
              <a:t>)</a:t>
            </a:r>
            <a:endParaRPr lang="it-IT" sz="2400" b="1" dirty="0">
              <a:sym typeface="Wingdings"/>
            </a:endParaRPr>
          </a:p>
        </p:txBody>
      </p:sp>
      <p:pic>
        <p:nvPicPr>
          <p:cNvPr id="7" name="Immagine 6" descr="Schermata 2024-01-21 alle 16.16.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42" y="0"/>
            <a:ext cx="2028658" cy="106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4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3265</TotalTime>
  <Words>1119</Words>
  <Application>Microsoft Macintosh PowerPoint</Application>
  <PresentationFormat>Personalizzato</PresentationFormat>
  <Paragraphs>190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RetrospectVTI</vt:lpstr>
      <vt:lpstr>LE LINEE GUIDA SICOB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Giacomo Piatto</cp:lastModifiedBy>
  <cp:revision>15</cp:revision>
  <dcterms:created xsi:type="dcterms:W3CDTF">2022-02-27T17:36:31Z</dcterms:created>
  <dcterms:modified xsi:type="dcterms:W3CDTF">2024-05-10T12:30:03Z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